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263" r:id="rId73"/>
    <p:sldId id="347" r:id="rId74"/>
    <p:sldId id="330" r:id="rId75"/>
    <p:sldId id="332" r:id="rId76"/>
    <p:sldId id="331" r:id="rId77"/>
    <p:sldId id="348" r:id="rId78"/>
    <p:sldId id="349" r:id="rId79"/>
    <p:sldId id="350" r:id="rId80"/>
    <p:sldId id="335" r:id="rId81"/>
    <p:sldId id="353" r:id="rId82"/>
    <p:sldId id="354" r:id="rId83"/>
    <p:sldId id="352" r:id="rId84"/>
    <p:sldId id="336" r:id="rId85"/>
    <p:sldId id="329" r:id="rId86"/>
    <p:sldId id="355" r:id="rId87"/>
    <p:sldId id="356" r:id="rId88"/>
    <p:sldId id="357" r:id="rId89"/>
    <p:sldId id="358" r:id="rId90"/>
    <p:sldId id="359" r:id="rId91"/>
    <p:sldId id="339" r:id="rId92"/>
    <p:sldId id="333" r:id="rId93"/>
    <p:sldId id="334" r:id="rId94"/>
    <p:sldId id="341" r:id="rId95"/>
    <p:sldId id="342" r:id="rId96"/>
    <p:sldId id="343" r:id="rId97"/>
    <p:sldId id="360" r:id="rId98"/>
    <p:sldId id="361" r:id="rId99"/>
    <p:sldId id="362" r:id="rId100"/>
    <p:sldId id="363" r:id="rId101"/>
    <p:sldId id="367" r:id="rId102"/>
    <p:sldId id="365" r:id="rId103"/>
    <p:sldId id="364" r:id="rId104"/>
    <p:sldId id="366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 séance 1 : HTML" id="{65BB8E9A-5392-49CC-BE1B-F7C07BA2B49C}">
          <p14:sldIdLst>
            <p14:sldId id="256"/>
            <p14:sldId id="257"/>
            <p14:sldId id="259"/>
            <p14:sldId id="260"/>
            <p14:sldId id="262"/>
            <p14:sldId id="261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cours séance 2 : git" id="{D04D0B07-30A7-4563-A8F8-697711E9EFF0}">
          <p14:sldIdLst>
            <p14:sldId id="328"/>
            <p14:sldId id="263"/>
            <p14:sldId id="347"/>
            <p14:sldId id="330"/>
            <p14:sldId id="332"/>
            <p14:sldId id="331"/>
            <p14:sldId id="348"/>
            <p14:sldId id="349"/>
            <p14:sldId id="350"/>
            <p14:sldId id="335"/>
            <p14:sldId id="353"/>
            <p14:sldId id="354"/>
            <p14:sldId id="352"/>
            <p14:sldId id="336"/>
            <p14:sldId id="329"/>
            <p14:sldId id="355"/>
            <p14:sldId id="356"/>
            <p14:sldId id="357"/>
            <p14:sldId id="358"/>
            <p14:sldId id="359"/>
            <p14:sldId id="339"/>
            <p14:sldId id="333"/>
            <p14:sldId id="334"/>
            <p14:sldId id="341"/>
            <p14:sldId id="342"/>
            <p14:sldId id="343"/>
          </p14:sldIdLst>
        </p14:section>
        <p14:section name="cours séance 3 : CSS" id="{7A08C8D0-E11B-4FF8-B1CE-B05D422C5A0E}">
          <p14:sldIdLst>
            <p14:sldId id="360"/>
            <p14:sldId id="361"/>
            <p14:sldId id="362"/>
            <p14:sldId id="363"/>
            <p14:sldId id="367"/>
            <p14:sldId id="365"/>
            <p14:sldId id="364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0" d="100"/>
          <a:sy n="40" d="100"/>
        </p:scale>
        <p:origin x="48" y="66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1 : LE HTML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5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302156"/>
            <a:ext cx="11131215" cy="1410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809023"/>
            <a:ext cx="10442575" cy="165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530392" y="5800436"/>
            <a:ext cx="11131215" cy="697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Pourquoi le retour à la ligne n’a pas fonctionné ?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51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CSS repose sur trois éléments que l’on va utiliser constamment :</a:t>
            </a:r>
          </a:p>
          <a:p>
            <a:r>
              <a:rPr lang="fr-FR" dirty="0" smtClean="0"/>
              <a:t>Le </a:t>
            </a:r>
            <a:r>
              <a:rPr lang="fr-FR" b="1" dirty="0" smtClean="0"/>
              <a:t>sélecteur</a:t>
            </a:r>
            <a:r>
              <a:rPr lang="fr-FR" dirty="0" smtClean="0"/>
              <a:t> :  l’élément que l’on veut modifier 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tous les paragraphes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propriété</a:t>
            </a:r>
            <a:r>
              <a:rPr lang="fr-FR" dirty="0" smtClean="0"/>
              <a:t> : ce que l’on souhaite modifier sur cet élément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la couleur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valeur</a:t>
            </a:r>
            <a:r>
              <a:rPr lang="fr-FR" dirty="0" smtClean="0"/>
              <a:t> : la nouvelle valeur assignée à cette propriété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en rouge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906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240202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La syntaxe est la suivante : </a:t>
            </a:r>
          </a:p>
          <a:p>
            <a:pPr marL="0" indent="0">
              <a:buNone/>
            </a:pP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propriété2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valeur2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ainsi de suite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Si on reprend notre exemple : mettre tous les paragraphes en rouge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60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Trois manières d’écrire du code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y a trois façons différentes d’écrire du code CSS :</a:t>
            </a:r>
          </a:p>
          <a:p>
            <a:r>
              <a:rPr lang="fr-FR" dirty="0" smtClean="0"/>
              <a:t>Ecrire dans une balise HTML avec l’attribut </a:t>
            </a:r>
            <a:r>
              <a:rPr lang="fr-FR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fr-FR" dirty="0" smtClean="0"/>
              <a:t> :  très mauvaise façon de faire</a:t>
            </a:r>
          </a:p>
          <a:p>
            <a:r>
              <a:rPr lang="fr-FR" dirty="0" smtClean="0"/>
              <a:t>Ecrire dans l’entête du fichier HTML (entre les balises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/>
              <a:t>) : mieux mais pas encore la meilleure</a:t>
            </a:r>
          </a:p>
          <a:p>
            <a:r>
              <a:rPr lang="fr-FR" dirty="0" smtClean="0"/>
              <a:t>Ecrire dans un fichier CSS séparé du code HTML : beaucoup mieux !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33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une balise HTML avec l’attribut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041948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d’un élément HTML :</a:t>
            </a:r>
          </a:p>
          <a:p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"propriété : valeur;"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&gt;&lt;/balise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un titre en rouge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grand titre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Inconvénient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si on a dix titres, il faut les mettre en rouge un par un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évolutif</a:t>
            </a: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Cette solution est utilisée pour faire des retouches très ciblées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07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l’entête du fichier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de tous les éléments HTML d’un même page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&lt;meta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charset="utf-8"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 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/head&gt; 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u="sng" dirty="0">
                <a:solidFill>
                  <a:schemeClr val="tx1"/>
                </a:solidFill>
                <a:cs typeface="Courier New" panose="02070309020205020404" pitchFamily="49" charset="0"/>
              </a:rPr>
              <a:t>Inconvénient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 : si on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veut faire la même mise en page pour plusieurs fichiers HTML différents il faudrait refaire toute la mise en page dans chaque nouveau fichier</a:t>
            </a:r>
            <a:b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=&gt;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Pas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évolutif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utilisée pour faire des retouches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au sein d’une même page web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929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Regrouper le code de la mise en page au même endroit, dans une feuille de style : dans un fichier CSS.</a:t>
            </a:r>
          </a:p>
          <a:p>
            <a:pPr marL="0" indent="0">
              <a:buNone/>
            </a:pPr>
            <a:r>
              <a:rPr lang="fr-FR" dirty="0" smtClean="0"/>
              <a:t>Imaginons le fichier </a:t>
            </a:r>
            <a:r>
              <a:rPr lang="fr-FR" i="1" dirty="0" smtClean="0"/>
              <a:t>mes_styles.css</a:t>
            </a:r>
            <a:r>
              <a:rPr lang="fr-FR" dirty="0" smtClean="0"/>
              <a:t> suivant 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Contenu du fichier CSS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Pour créer la feuille de style, il suffit de créer un fichier avec l’extension « .</a:t>
            </a:r>
            <a:r>
              <a:rPr lang="fr-FR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css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 »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la plus utilisée car la plus évolutive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Modification dans la feuille de style et tous les fichiers qui utilisent cette feuille de style auront leur mise en page modifiée d’un seul coup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79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90656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faut ensuite relier la feuille de style aux fichiers HTML que l’on souhaite mettre en page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"stylesheet"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utf-8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mes_styles.css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&lt;h2&gt;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&lt;h3&gt;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 </a:t>
            </a: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96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10367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balise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97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identifiants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1"/>
            <a:ext cx="11176699" cy="5590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 identifiant. Un identifiant désigne de manière UNIQUE un élément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951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classes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2"/>
            <a:ext cx="11176699" cy="552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classe. Une classe peut désigner plusieurs éléments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105887"/>
            <a:ext cx="11131215" cy="1930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1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Faire deux paragraphes différents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79592" y="4438070"/>
            <a:ext cx="11131215" cy="193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2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 Ajouter un retour à la ligne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vais enfin pouvoir écrire des articles et les mettre sur ma page web. Au fait, ils parleront de sports et principalement de football. Vous aussi vous aimez le football 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603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734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Imaginons le code HTML suivant : </a:t>
            </a:r>
            <a:br>
              <a:rPr lang="fr-FR" dirty="0" smtClean="0"/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bleu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Comment mettre le mot « bleu » en bleu ? </a:t>
            </a:r>
            <a:br>
              <a:rPr lang="fr-FR" dirty="0" smtClean="0"/>
            </a:br>
            <a:r>
              <a:rPr lang="fr-FR" dirty="0" smtClean="0"/>
              <a:t>=&gt; problème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16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5175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Solution</a:t>
            </a:r>
            <a:r>
              <a:rPr lang="fr-FR" dirty="0"/>
              <a:t> : la balise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/>
              <a:t>HTML</a:t>
            </a:r>
            <a:endParaRPr lang="fr-FR" dirty="0"/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bleu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r>
              <a:rPr lang="fr-FR" dirty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Gill Sans MT (Corps)"/>
              </a:rPr>
              <a:t> n’a aucune signification particulière : existe juste pour qu’on puisse lui assigner une classe</a:t>
            </a:r>
            <a:r>
              <a:rPr lang="fr-FR" dirty="0">
                <a:latin typeface="Gill Sans MT (Corps)"/>
              </a:rPr>
              <a:t/>
            </a:r>
            <a:br>
              <a:rPr lang="fr-FR" dirty="0">
                <a:latin typeface="Gill Sans MT (Corps)"/>
              </a:rPr>
            </a:br>
            <a:r>
              <a:rPr lang="fr-FR" dirty="0">
                <a:latin typeface="Gill Sans MT (Corps)"/>
              </a:rPr>
              <a:t>		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859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universel : sélectionne tous les éléments HTML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Tous les éléments ont un fond gris par défaut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64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419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multiple : sélectionne plusieurs balises en même temps avec une virgule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Possibilité de factoriser le code avec le sélecteur multiple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h2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07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qui en suit une autre : sélectionne une balise qui en suit d’autre avec le +</a:t>
            </a:r>
            <a:br>
              <a:rPr lang="fr-FR" dirty="0" smtClean="0">
                <a:latin typeface="+mj-lt"/>
              </a:rPr>
            </a:br>
            <a:r>
              <a:rPr lang="fr-FR" dirty="0" smtClean="0">
                <a:latin typeface="+mj-lt"/>
              </a:rPr>
              <a:t/>
            </a:r>
            <a:br>
              <a:rPr lang="fr-FR" dirty="0" smtClean="0">
                <a:latin typeface="+mj-lt"/>
              </a:rPr>
            </a:b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+ p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qui suit un titre est mis en violet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338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contenue dans une autre : 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.citation p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italic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dans un élément ayant la classe citation est mis en italique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806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commentaires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-20597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Sert à documenter son code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Ceci est un commentaire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plus de renseignements =&gt; cours sur les commentaires en HTML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54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18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Notion complexe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existe une infinité de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Donner aux développeurs la palette de couleur la plus large possible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Plusieurs </a:t>
            </a:r>
            <a:r>
              <a:rPr lang="fr-FR" dirty="0">
                <a:cs typeface="Courier New" panose="02070309020205020404" pitchFamily="49" charset="0"/>
              </a:rPr>
              <a:t>manières différentes de désigner la couleur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421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désigner par le nom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116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Certaines couleurs sont nommées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y en a des dizaines implémentées dans le langage CSS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Quelques couleurs possibles :  </a:t>
            </a:r>
            <a:r>
              <a:rPr lang="fr-FR" dirty="0" smtClean="0"/>
              <a:t>white, </a:t>
            </a:r>
            <a:r>
              <a:rPr lang="fr-FR" dirty="0" err="1" smtClean="0"/>
              <a:t>blue</a:t>
            </a:r>
            <a:r>
              <a:rPr lang="fr-FR" dirty="0" smtClean="0"/>
              <a:t>, green, </a:t>
            </a:r>
            <a:r>
              <a:rPr lang="fr-FR" dirty="0" err="1" smtClean="0"/>
              <a:t>maroon</a:t>
            </a:r>
            <a:r>
              <a:rPr lang="fr-FR" dirty="0" smtClean="0"/>
              <a:t>, beige, </a:t>
            </a:r>
            <a:r>
              <a:rPr lang="fr-FR" dirty="0" err="1" smtClean="0"/>
              <a:t>yellow</a:t>
            </a:r>
            <a:r>
              <a:rPr lang="fr-FR" dirty="0" smtClean="0"/>
              <a:t>, orange, </a:t>
            </a:r>
            <a:r>
              <a:rPr lang="fr-FR" dirty="0" err="1"/>
              <a:t>r</a:t>
            </a:r>
            <a:r>
              <a:rPr lang="fr-FR" dirty="0" err="1" smtClean="0"/>
              <a:t>ed</a:t>
            </a:r>
            <a:r>
              <a:rPr lang="fr-FR" dirty="0" smtClean="0"/>
              <a:t>, </a:t>
            </a:r>
            <a:r>
              <a:rPr lang="fr-FR" dirty="0" err="1" smtClean="0"/>
              <a:t>purple</a:t>
            </a:r>
            <a:r>
              <a:rPr lang="fr-FR" dirty="0" smtClean="0"/>
              <a:t>, </a:t>
            </a:r>
            <a:r>
              <a:rPr lang="fr-FR" dirty="0" err="1" smtClean="0"/>
              <a:t>fushia</a:t>
            </a:r>
            <a:r>
              <a:rPr lang="fr-FR" dirty="0" smtClean="0"/>
              <a:t>,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, black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blue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=&gt; limité à quelques dizaines de couleurs possibles</a:t>
            </a:r>
            <a:endParaRPr lang="fr-FR" dirty="0"/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076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</a:t>
            </a:r>
            <a:r>
              <a:rPr lang="fr-FR" dirty="0" smtClean="0"/>
              <a:t>la notation hexadécimale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68164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Notation en base 16 : chiffre de 0 à 9 puis lettre de A à F (A=10, …, F=15)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Commence par le caractère #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Suivi par six caractères hexadécimaux qui fonctionnent par paire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premiers : quantité de rouge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seconds : quantité de vert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derniers : quantité de bleu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#000000 = noir (absence de couleur) et #FFFFFF = blanc (présence de toutes les couleurs)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Trouver le code hexadécimal sur internet. 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Par exemple sur </a:t>
            </a:r>
            <a:r>
              <a:rPr lang="fr-FR" u="sng" dirty="0">
                <a:solidFill>
                  <a:srgbClr val="0070C0"/>
                </a:solidFill>
                <a:hlinkClick r:id="rId2"/>
              </a:rPr>
              <a:t>https://htmlcolorcodes.com/fr</a:t>
            </a:r>
            <a:r>
              <a:rPr lang="fr-FR" u="sng" dirty="0" smtClean="0">
                <a:solidFill>
                  <a:srgbClr val="0070C0"/>
                </a:solidFill>
                <a:hlinkClick r:id="rId2"/>
              </a:rPr>
              <a:t>/</a:t>
            </a:r>
            <a:endParaRPr lang="fr-FR" u="sng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#58FB26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r>
              <a:rPr lang="fr-FR" dirty="0" smtClean="0"/>
              <a:t>=&gt; </a:t>
            </a:r>
            <a:r>
              <a:rPr lang="fr-FR" dirty="0"/>
              <a:t>16 777 216 codes couleurs possibles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7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63307"/>
            <a:ext cx="11029950" cy="211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9289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</a:t>
            </a:r>
            <a:r>
              <a:rPr lang="fr-FR" dirty="0" smtClean="0"/>
              <a:t>la notation RGB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Indique la quantité de rouge, vert et bleu en base 10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Utiliser des sites internet pour avoir la valeur en RGB : </a:t>
            </a:r>
            <a:r>
              <a:rPr lang="fr-FR" u="sng" dirty="0">
                <a:hlinkClick r:id="rId2"/>
              </a:rPr>
              <a:t>https://htmlcolorcodes.com/fr/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rgb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(88, 251, 36)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748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</a:t>
            </a:r>
            <a:r>
              <a:rPr lang="fr-FR" dirty="0" smtClean="0"/>
              <a:t>: </a:t>
            </a:r>
            <a:r>
              <a:rPr lang="fr-FR" dirty="0" smtClean="0"/>
              <a:t>la couleur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C’est une couleur donc on peut utiliser le nom de la couleur, la notation hexadécimale ou encore la notation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DarkOrange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376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</a:t>
            </a:r>
            <a:r>
              <a:rPr lang="fr-FR" dirty="0" smtClean="0"/>
              <a:t>: </a:t>
            </a:r>
            <a:r>
              <a:rPr lang="fr-FR" dirty="0" smtClean="0"/>
              <a:t>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63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img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url(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img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/background.png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	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0730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</a:t>
            </a:r>
            <a:r>
              <a:rPr lang="fr-FR" dirty="0" smtClean="0"/>
              <a:t>: </a:t>
            </a:r>
            <a:r>
              <a:rPr lang="fr-FR" dirty="0" smtClean="0"/>
              <a:t>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60142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+mj-lt"/>
                <a:cs typeface="Courier New" panose="02070309020205020404" pitchFamily="49" charset="0"/>
              </a:rPr>
              <a:t>Q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uelques propriétés disponibles pour gérer l’image de fond :</a:t>
            </a: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en mosaïque</a:t>
            </a:r>
          </a:p>
          <a:p>
            <a:pPr lvl="1"/>
            <a:r>
              <a:rPr lang="fr-FR" dirty="0">
                <a:latin typeface="+mj-lt"/>
                <a:cs typeface="Courier New" panose="02070309020205020404" pitchFamily="49" charset="0"/>
              </a:rPr>
              <a:t>n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o-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ne se répète pas</a:t>
            </a:r>
          </a:p>
          <a:p>
            <a:pPr lvl="1"/>
            <a:r>
              <a:rPr lang="fr-FR" dirty="0" err="1">
                <a:latin typeface="+mj-lt"/>
                <a:cs typeface="Courier New" panose="02070309020205020404" pitchFamily="49" charset="0"/>
              </a:rPr>
              <a:t>r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-x : fond répété horizontalement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-y : fond répété verticalement</a:t>
            </a: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2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trois types de balises pour mettre en avant du texte : </a:t>
            </a: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ignifier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qu’une expression est très importante</a:t>
            </a:r>
            <a:endParaRPr lang="fr-FR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  <a:r>
              <a:rPr lang="fr-FR" dirty="0">
                <a:solidFill>
                  <a:schemeClr val="tx1"/>
                </a:solidFill>
              </a:rPr>
              <a:t>ignifier qu’une expression est </a:t>
            </a:r>
            <a:r>
              <a:rPr lang="fr-FR" dirty="0" smtClean="0">
                <a:solidFill>
                  <a:schemeClr val="tx1"/>
                </a:solidFill>
              </a:rPr>
              <a:t>assez </a:t>
            </a:r>
            <a:r>
              <a:rPr lang="fr-FR" dirty="0">
                <a:solidFill>
                  <a:schemeClr val="tx1"/>
                </a:solidFill>
              </a:rPr>
              <a:t>importante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&lt;mark&gt;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 :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L’expression n’est pas spécialement importante, on veut simplement la mettre en valeur pour la distinguer du reste </a:t>
            </a:r>
            <a:endParaRPr lang="fr-FR" b="1" i="1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(prononciation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/),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mais également DG, directeur architecture produit de la société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ancien président du conseil d'administration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Il est également le fondateur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construction de tunnels, et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291328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(prononciation 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/)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mais également DG, directeur architecture produit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et ancien président du conseil d'administration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 Il est également le fondateur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construction de tunnels,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0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86286"/>
            <a:ext cx="11029950" cy="206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04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deux types de listes : </a:t>
            </a:r>
          </a:p>
          <a:p>
            <a:pPr lvl="0"/>
            <a:r>
              <a:rPr lang="fr-FR" dirty="0"/>
              <a:t>Les listes à puce : les éléments ne sont pas ordonnés entre eux.</a:t>
            </a:r>
          </a:p>
          <a:p>
            <a:pPr lvl="0"/>
            <a:r>
              <a:rPr lang="fr-FR" dirty="0"/>
              <a:t>Les listes ordonnées : les éléments sont numérotés suivant un certain ordre.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a puce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2" y="1979325"/>
            <a:ext cx="10788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à puce (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tablette de chocolat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gel douche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	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yaourt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bouteilles d’eau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90" y="4564648"/>
            <a:ext cx="9280355" cy="1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ordonnées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1" y="1979325"/>
            <a:ext cx="11161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ordonnée (</a:t>
            </a:r>
            <a:r>
              <a:rPr lang="fr-FR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Mettez vos pâtes dans l’eau chaude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Faites chauffer jusqu’à ébullition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Laissez cuire vos pâtes entre 9 et 15 minutes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Salez avec modération et déguster 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8" y="4675485"/>
            <a:ext cx="9692714" cy="187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04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Principe client/serveur</a:t>
            </a:r>
          </a:p>
          <a:p>
            <a:r>
              <a:rPr lang="fr-FR" dirty="0" smtClean="0"/>
              <a:t>Site internet hébergé sur un serveur (fichiers, base de données…)</a:t>
            </a:r>
          </a:p>
          <a:p>
            <a:r>
              <a:rPr lang="fr-FR" dirty="0" smtClean="0"/>
              <a:t>Consultation du site web par le client : requêtes au serveur</a:t>
            </a:r>
          </a:p>
          <a:p>
            <a:endParaRPr lang="fr-FR" dirty="0"/>
          </a:p>
        </p:txBody>
      </p:sp>
      <p:pic>
        <p:nvPicPr>
          <p:cNvPr id="4" name="Image 3" descr="Architecture client-serveu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2" y="2180496"/>
            <a:ext cx="4992658" cy="3982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8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07301" y="1802770"/>
            <a:ext cx="6096000" cy="5055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Effectif des ZZ1 à l’ISIMA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Prénom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Marchand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Pierre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Moulin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Marie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&lt;/tr&gt;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6"/>
          <a:stretch/>
        </p:blipFill>
        <p:spPr bwMode="auto">
          <a:xfrm>
            <a:off x="3639127" y="3846568"/>
            <a:ext cx="7971681" cy="256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96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</a:t>
            </a:r>
            <a:r>
              <a:rPr lang="fr-FR" dirty="0" smtClean="0"/>
              <a:t>trois </a:t>
            </a:r>
            <a:r>
              <a:rPr lang="fr-FR" dirty="0"/>
              <a:t>types de </a:t>
            </a:r>
            <a:r>
              <a:rPr lang="fr-FR" dirty="0" smtClean="0"/>
              <a:t>liens</a:t>
            </a:r>
            <a:r>
              <a:rPr lang="fr-FR" dirty="0"/>
              <a:t> : </a:t>
            </a:r>
          </a:p>
          <a:p>
            <a:pPr lvl="0"/>
            <a:r>
              <a:rPr lang="fr-FR" dirty="0" smtClean="0"/>
              <a:t>Les liens vers les pages d’un autre site.</a:t>
            </a:r>
            <a:endParaRPr lang="fr-FR" dirty="0"/>
          </a:p>
          <a:p>
            <a:pPr lvl="0"/>
            <a:r>
              <a:rPr lang="fr-FR" dirty="0" smtClean="0"/>
              <a:t>Les liens vers une autre page de notre propre site.</a:t>
            </a:r>
            <a:endParaRPr lang="fr-FR" dirty="0"/>
          </a:p>
          <a:p>
            <a:r>
              <a:rPr lang="en-US" dirty="0" smtClean="0"/>
              <a:t>Les liens qui </a:t>
            </a:r>
            <a:r>
              <a:rPr lang="en-US" dirty="0" err="1" smtClean="0"/>
              <a:t>permettent</a:t>
            </a:r>
            <a:r>
              <a:rPr lang="en-US" dirty="0" smtClean="0"/>
              <a:t> de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4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1754195"/>
          </a:xfrm>
        </p:spPr>
        <p:txBody>
          <a:bodyPr>
            <a:normAutofit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”URL de la page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”https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://fr.wikipedia.org/wiki/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L’article Wikipédia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0" y="3724239"/>
            <a:ext cx="993902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804234"/>
            <a:ext cx="11029615" cy="175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Si on clique sur le lien on arrive bien sur l’article </a:t>
            </a:r>
            <a:r>
              <a:rPr lang="fr-FR" dirty="0" err="1" smtClean="0"/>
              <a:t>wikipédia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 rotWithShape="1">
          <a:blip r:embed="rId2"/>
          <a:srcRect b="5742"/>
          <a:stretch/>
        </p:blipFill>
        <p:spPr bwMode="auto">
          <a:xfrm>
            <a:off x="2208430" y="2366878"/>
            <a:ext cx="799973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133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ABSOLUS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61260"/>
            <a:ext cx="2882444" cy="33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3510254"/>
            <a:ext cx="7699208" cy="257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part de la racine de l’arbre et on progresse dans l’arborescence pour accéder à la page web d’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Elon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Musk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fr.wikipedia.org/wiki/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https://fr.wikipedia.org/wiki/Elon_Musk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: URL basée sur un chemin absolu, on rajoute juste le protocole utilisé avant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(https)</a:t>
            </a:r>
          </a:p>
          <a:p>
            <a:pPr marL="0" indent="0" algn="just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qui utilise un chemin absolu = </a:t>
            </a:r>
            <a:r>
              <a:rPr lang="fr-FR" b="1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absolu</a:t>
            </a:r>
            <a:endParaRPr lang="fr-FR" b="1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une autre page de notre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259276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”lien de la page html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le faire avec un lien absolu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”file:///D:/Documents/IM@GE/Web-Formation-2019/Cours/Code/Liens/mon_article.html”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 perso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a&gt;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Problème : Comment faire si je modifie mon arborescence ? </a:t>
            </a:r>
            <a:b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Tous les liens ne fonctionnent plus </a:t>
            </a: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5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relatifs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2341170"/>
            <a:ext cx="7699208" cy="390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est dans le fichier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liens.html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on veut faire un lien vers notre page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Chemin relatif redéfinit la racine de l’arbre comme étant le fichier courant : ici liens.html 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chemin relatif vers mon_article.html 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relatif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vers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mon_article_parent.html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../mon_article.html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relatif vers mon_article_parent.html est : </a:t>
            </a:r>
            <a:r>
              <a:rPr lang="fr-FR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Autres_articles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/mon_article_fils.html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Lien relatif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"mon_article.html"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article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Meilleure maintenabilité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" y="2341170"/>
            <a:ext cx="3211369" cy="362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52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3096835"/>
            <a:ext cx="11029615" cy="1890802"/>
          </a:xfrm>
        </p:spPr>
        <p:txBody>
          <a:bodyPr>
            <a:normAutofit/>
          </a:bodyPr>
          <a:lstStyle/>
          <a:p>
            <a:r>
              <a:rPr lang="fr-FR" dirty="0" smtClean="0"/>
              <a:t>Utiliser pour faire des sommaires</a:t>
            </a:r>
          </a:p>
          <a:p>
            <a:r>
              <a:rPr lang="fr-FR" dirty="0" smtClean="0"/>
              <a:t>Mettre des </a:t>
            </a:r>
            <a:r>
              <a:rPr lang="fr-FR" dirty="0" err="1" smtClean="0"/>
              <a:t>IDs</a:t>
            </a:r>
            <a:r>
              <a:rPr lang="fr-FR" dirty="0" smtClean="0"/>
              <a:t> pour indiquer les éléments au niveau desquels il faudra scroller</a:t>
            </a:r>
          </a:p>
          <a:p>
            <a:r>
              <a:rPr lang="fr-FR" dirty="0" smtClean="0"/>
              <a:t>Indiquer au niveau du lien à quel ID se rediriger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755090"/>
            <a:ext cx="3848920" cy="2084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u="sng" dirty="0" smtClean="0"/>
              <a:t>Exemples</a:t>
            </a:r>
            <a:r>
              <a:rPr lang="fr-FR" sz="1900" dirty="0" smtClean="0"/>
              <a:t> :</a:t>
            </a:r>
          </a:p>
          <a:p>
            <a:r>
              <a:rPr lang="fr-FR" sz="1900" dirty="0" smtClean="0"/>
              <a:t>Un sommaire</a:t>
            </a:r>
          </a:p>
          <a:p>
            <a:r>
              <a:rPr lang="fr-FR" sz="1900" dirty="0" smtClean="0"/>
              <a:t>Un ID sur chaque titre d’articles</a:t>
            </a:r>
          </a:p>
          <a:p>
            <a:pPr marL="0" indent="0">
              <a:buNone/>
            </a:pPr>
            <a:r>
              <a:rPr lang="fr-FR" sz="1900" dirty="0" smtClean="0"/>
              <a:t>(</a:t>
            </a:r>
            <a:r>
              <a:rPr lang="fr-FR" sz="1900" dirty="0" err="1" smtClean="0"/>
              <a:t>Elon</a:t>
            </a:r>
            <a:r>
              <a:rPr lang="fr-FR" sz="1900" dirty="0" smtClean="0"/>
              <a:t> </a:t>
            </a:r>
            <a:r>
              <a:rPr lang="fr-FR" sz="1900" dirty="0" err="1" smtClean="0"/>
              <a:t>Musk</a:t>
            </a:r>
            <a:r>
              <a:rPr lang="fr-FR" sz="1900" dirty="0" smtClean="0"/>
              <a:t>, </a:t>
            </a:r>
            <a:r>
              <a:rPr lang="fr-FR" sz="1900" dirty="0" err="1" smtClean="0"/>
              <a:t>Youhou</a:t>
            </a:r>
            <a:r>
              <a:rPr lang="fr-FR" sz="1900" dirty="0" smtClean="0"/>
              <a:t> mon premier article perso, Steve Jobs…) </a:t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2" y="2484582"/>
            <a:ext cx="7180695" cy="370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6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059709"/>
            <a:ext cx="5367026" cy="487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smtClean="0"/>
              <a:t>Mise en place des </a:t>
            </a:r>
            <a:r>
              <a:rPr lang="fr-FR" u="sng" dirty="0" err="1" smtClean="0"/>
              <a:t>IDs</a:t>
            </a:r>
            <a:r>
              <a:rPr lang="fr-FR" u="sng" dirty="0" smtClean="0"/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Youhou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mon premier article perso 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GB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--&gt;</a:t>
            </a:r>
          </a:p>
          <a:p>
            <a:pPr marL="0" indent="0"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330829" y="2179780"/>
            <a:ext cx="5367026" cy="487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Création des ancres dans le sommaire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l’image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948875"/>
            <a:ext cx="10825717" cy="477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formats d’image : </a:t>
            </a:r>
          </a:p>
          <a:p>
            <a:r>
              <a:rPr lang="fr-FR" dirty="0" smtClean="0"/>
              <a:t>JPEG : pour les photographies, extension </a:t>
            </a:r>
            <a:r>
              <a:rPr lang="fr-FR" b="1" dirty="0" smtClean="0"/>
              <a:t>.</a:t>
            </a:r>
            <a:r>
              <a:rPr lang="fr-FR" b="1" dirty="0" err="1" smtClean="0"/>
              <a:t>jpg</a:t>
            </a:r>
            <a:r>
              <a:rPr lang="fr-FR" b="1" dirty="0" smtClean="0"/>
              <a:t> </a:t>
            </a:r>
            <a:r>
              <a:rPr lang="fr-FR" dirty="0" smtClean="0"/>
              <a:t>ou </a:t>
            </a:r>
            <a:r>
              <a:rPr lang="fr-FR" b="1" dirty="0" smtClean="0"/>
              <a:t>.jpeg</a:t>
            </a:r>
          </a:p>
          <a:p>
            <a:r>
              <a:rPr lang="fr-FR" dirty="0" smtClean="0"/>
              <a:t>PNG : pour tout autre type d’image figée (icone, logo, dessin…), extension </a:t>
            </a:r>
            <a:r>
              <a:rPr lang="fr-FR" b="1" dirty="0" smtClean="0"/>
              <a:t>.</a:t>
            </a:r>
            <a:r>
              <a:rPr lang="fr-FR" b="1" dirty="0" err="1" smtClean="0"/>
              <a:t>png</a:t>
            </a:r>
            <a:endParaRPr lang="fr-FR" b="1" dirty="0" smtClean="0"/>
          </a:p>
          <a:p>
            <a:r>
              <a:rPr lang="fr-FR" dirty="0" smtClean="0"/>
              <a:t>GIF </a:t>
            </a:r>
            <a:r>
              <a:rPr lang="fr-FR" dirty="0"/>
              <a:t>: </a:t>
            </a:r>
            <a:r>
              <a:rPr lang="fr-FR" dirty="0" smtClean="0"/>
              <a:t>pour les images animées, extension </a:t>
            </a:r>
            <a:r>
              <a:rPr lang="fr-FR" b="1" dirty="0" smtClean="0"/>
              <a:t>.</a:t>
            </a:r>
            <a:r>
              <a:rPr lang="fr-FR" b="1" dirty="0" err="1" smtClean="0"/>
              <a:t>gif</a:t>
            </a:r>
            <a:endParaRPr lang="fr-FR" b="1" dirty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>Insérer une image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dirty="0" smtClean="0"/>
              <a:t>Attributs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fr-FR" dirty="0" smtClean="0"/>
              <a:t> :  chemin vers l’image à afficher (privilégier chemin relatif)</a:t>
            </a:r>
          </a:p>
          <a:p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dirty="0" smtClean="0"/>
              <a:t> </a:t>
            </a:r>
            <a:r>
              <a:rPr lang="fr-FR" dirty="0"/>
              <a:t>:  </a:t>
            </a:r>
            <a:r>
              <a:rPr lang="fr-FR" dirty="0" smtClean="0"/>
              <a:t>affichage en cas de non chargement de l’image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2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17346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Les formats </a:t>
            </a:r>
            <a:r>
              <a:rPr lang="fr-FR" sz="1900" dirty="0" err="1" smtClean="0"/>
              <a:t>audios</a:t>
            </a:r>
            <a:r>
              <a:rPr lang="fr-FR" sz="1900" dirty="0" smtClean="0"/>
              <a:t> : </a:t>
            </a:r>
          </a:p>
          <a:p>
            <a:r>
              <a:rPr lang="fr-FR" sz="1900" dirty="0" smtClean="0"/>
              <a:t>MP3 : plus ancien et compatible quasiment partout </a:t>
            </a:r>
            <a:endParaRPr lang="fr-FR" sz="1900" b="1" dirty="0" smtClean="0"/>
          </a:p>
          <a:p>
            <a:r>
              <a:rPr lang="fr-FR" sz="1900" dirty="0" smtClean="0"/>
              <a:t>OGG : format libre de droit surtout utilisé sur Linux</a:t>
            </a:r>
            <a:endParaRPr lang="fr-FR" sz="1900" b="1" dirty="0" smtClean="0"/>
          </a:p>
          <a:p>
            <a:r>
              <a:rPr lang="fr-FR" sz="1900" dirty="0" smtClean="0"/>
              <a:t>AAC </a:t>
            </a:r>
            <a:r>
              <a:rPr lang="fr-FR" sz="1900" dirty="0"/>
              <a:t>: </a:t>
            </a:r>
            <a:r>
              <a:rPr lang="fr-FR" sz="1900" dirty="0" smtClean="0"/>
              <a:t>format principalement utilisé par Apple</a:t>
            </a:r>
            <a:endParaRPr lang="fr-FR" sz="1900" b="1" dirty="0"/>
          </a:p>
          <a:p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Insérer du son (musique </a:t>
            </a:r>
            <a:r>
              <a:rPr lang="fr-FR" sz="1900" i="1" dirty="0" err="1" smtClean="0"/>
              <a:t>Grandioso</a:t>
            </a:r>
            <a:r>
              <a:rPr lang="fr-FR" sz="1900" dirty="0" smtClean="0"/>
              <a:t> de Hicham </a:t>
            </a:r>
            <a:r>
              <a:rPr lang="fr-FR" sz="1900" dirty="0" err="1" smtClean="0"/>
              <a:t>Chahidi</a:t>
            </a:r>
            <a:r>
              <a:rPr lang="fr-FR" sz="1900" dirty="0" smtClean="0"/>
              <a:t> téléchargée sur le site </a:t>
            </a:r>
            <a:r>
              <a:rPr lang="fr-FR" sz="1900" i="1" dirty="0" smtClean="0"/>
              <a:t>musicscreen.be</a:t>
            </a:r>
            <a:r>
              <a:rPr lang="fr-FR" sz="1900" dirty="0" smtClean="0"/>
              <a:t>) : </a:t>
            </a: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/Grandioso.mp3”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Pour afficher la barre de contrôle du son : </a:t>
            </a:r>
          </a:p>
          <a:p>
            <a:pPr marL="0" indent="0">
              <a:buNone/>
            </a:pP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fr-FR" sz="19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7626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660118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Proposer plusieurs formats de son : </a:t>
            </a:r>
            <a:endParaRPr lang="fr-FR" sz="1900" dirty="0"/>
          </a:p>
          <a:p>
            <a:pPr marL="0" indent="0">
              <a:buNone/>
            </a:pP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"Audio/Grandioso/Grandioso.mp3" 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"Audio/Grandioso/Grandioso.ogg"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Grandioso.aac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idth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de la barre de son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6" y="5149516"/>
            <a:ext cx="7833527" cy="149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la vidéo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71889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Insérer une </a:t>
            </a:r>
            <a:r>
              <a:rPr lang="fr-FR" dirty="0" smtClean="0"/>
              <a:t>vidéo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/Bridge.mp4”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eight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hauteur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définit l’image affichée lorsque la vidéo n’est pas lancée (première image de la vidéo par défaut)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2009153"/>
            <a:ext cx="5161882" cy="29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62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r>
              <a:rPr lang="fr-FR" dirty="0" smtClean="0"/>
              <a:t>Elément illustratif </a:t>
            </a:r>
          </a:p>
          <a:p>
            <a:r>
              <a:rPr lang="fr-FR" dirty="0" smtClean="0"/>
              <a:t>Conteneur d’images, vidéos, texte…</a:t>
            </a:r>
          </a:p>
          <a:p>
            <a:r>
              <a:rPr lang="fr-FR" dirty="0" smtClean="0"/>
              <a:t>Possibilité d’insérer une légende</a:t>
            </a:r>
            <a:endParaRPr lang="fr-FR" dirty="0"/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&lt;figure&gt;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de mes photos de vacances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&lt;/figure&gt;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0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25" y="2299918"/>
            <a:ext cx="57594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4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848978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Objectifs d’un formulaire </a:t>
            </a:r>
          </a:p>
          <a:p>
            <a:r>
              <a:rPr lang="fr-FR" dirty="0" smtClean="0"/>
              <a:t>Récupérer des données saisies par l’utilisateur</a:t>
            </a:r>
          </a:p>
          <a:p>
            <a:r>
              <a:rPr lang="fr-FR" dirty="0" smtClean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70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943812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Deux attributs utilisés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ethod</a:t>
            </a:r>
            <a:r>
              <a:rPr lang="fr-FR" dirty="0" smtClean="0"/>
              <a:t> : le mode d’envoi des données au fichier </a:t>
            </a:r>
            <a:br>
              <a:rPr lang="fr-FR" dirty="0" smtClean="0"/>
            </a:br>
            <a:r>
              <a:rPr lang="fr-FR" dirty="0" smtClean="0"/>
              <a:t>Il y a deux méthodes 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  <a:r>
              <a:rPr lang="fr-FR" dirty="0" smtClean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</a:t>
            </a:r>
            <a:r>
              <a:rPr lang="fr-FR" dirty="0" smtClean="0"/>
              <a:t> : méthode la plus couramment utilisée, pas de limite de longueur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ction</a:t>
            </a:r>
            <a:r>
              <a:rPr lang="fr-FR" dirty="0" smtClean="0"/>
              <a:t> : le fichier PHP à qui envoyer les données et qui va les traiter par la suite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830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318169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Champ permettant de récupérer les données entrées par un utilisateur</a:t>
            </a:r>
          </a:p>
          <a:p>
            <a:r>
              <a:rPr lang="fr-FR" dirty="0" smtClean="0"/>
              <a:t>Plusieurs types de champs en fonction du type d’éléments à récupérer (texte, nombre, couleur…) ou du mode de saisie (saisie clavier, curseurs…)</a:t>
            </a:r>
          </a:p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type_de_champ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42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398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6218" y="2180496"/>
            <a:ext cx="5154589" cy="3678303"/>
          </a:xfrm>
        </p:spPr>
        <p:txBody>
          <a:bodyPr/>
          <a:lstStyle/>
          <a:p>
            <a:r>
              <a:rPr lang="fr-FR" dirty="0" smtClean="0"/>
              <a:t>Deux langages principaux : HTML et CSS utilisés dans des fichiers de code</a:t>
            </a:r>
          </a:p>
          <a:p>
            <a:r>
              <a:rPr lang="fr-FR" dirty="0" smtClean="0"/>
              <a:t>Fichiers de code définissent le visuel et les fonctionnalités du site web</a:t>
            </a:r>
          </a:p>
          <a:p>
            <a:r>
              <a:rPr lang="fr-FR" dirty="0" smtClean="0"/>
              <a:t>Fichiers de codes interprétés par un navigateur web</a:t>
            </a:r>
          </a:p>
          <a:p>
            <a:r>
              <a:rPr lang="fr-FR" dirty="0" smtClean="0"/>
              <a:t>Affichage à l’écran de la page web</a:t>
            </a:r>
            <a:endParaRPr lang="fr-FR" dirty="0"/>
          </a:p>
        </p:txBody>
      </p:sp>
      <p:pic>
        <p:nvPicPr>
          <p:cNvPr id="4" name="Image 3" descr="Principe, rôle du Navigateur Internet ou Navigateur We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" y="2823238"/>
            <a:ext cx="5711190" cy="2855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62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66097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Donner un descriptif à un élément html </a:t>
            </a:r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&lt;label&gt;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d’utilisateur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39" y="4531641"/>
            <a:ext cx="9032240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831111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Lier le label à l’élément HTML qu’il décrit </a:t>
            </a:r>
          </a:p>
          <a:p>
            <a:pPr lvl="1"/>
            <a:r>
              <a:rPr lang="fr-FR" dirty="0" smtClean="0"/>
              <a:t>Mettre un ID sur l’élément décrit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 smtClean="0">
              <a:solidFill>
                <a:srgbClr val="00B050"/>
              </a:solidFill>
            </a:endParaRPr>
          </a:p>
          <a:p>
            <a:pPr lvl="1"/>
            <a:r>
              <a:rPr lang="fr-FR" dirty="0" smtClean="0"/>
              <a:t>Référencer l’ID dans le label avec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fr-FR" dirty="0" smtClean="0"/>
              <a:t>Nommer une variable qui va récupérer la saisie de l’utilisateur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d’utilisateur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9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56857"/>
            <a:ext cx="10825717" cy="470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Quelques attributs disponibles pour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</a:t>
            </a:r>
            <a:r>
              <a:rPr lang="fr-FR" dirty="0" smtClean="0">
                <a:latin typeface="+mj-lt"/>
              </a:rPr>
              <a:t>:</a:t>
            </a:r>
            <a:endParaRPr lang="fr-FR" b="1" i="1" dirty="0" smtClean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vl="0"/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fr-FR" dirty="0"/>
              <a:t> : écrit une indication dans le champ qui disparait lors du clic de la souris.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/>
              <a:t> : </a:t>
            </a:r>
            <a:r>
              <a:rPr lang="fr-FR" dirty="0" smtClean="0"/>
              <a:t>met </a:t>
            </a:r>
            <a:r>
              <a:rPr lang="fr-FR" dirty="0"/>
              <a:t>une valeur par défaut qui ne disparait pas au clic de la souris. Il s’agit de la valeur associée à la variable ayant pour nom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/>
              <a:t>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r-FR" dirty="0"/>
              <a:t> : indique la longueur du champ affiché à l’écran en nombre de caractères à saisir.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maxlength</a:t>
            </a:r>
            <a:r>
              <a:rPr lang="fr-FR" dirty="0"/>
              <a:t> : donne le nombre maximal de caractères à saisir dans le champ.  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</a:t>
            </a:r>
            <a:r>
              <a:rPr lang="fr-FR" dirty="0"/>
              <a:t> : grise un champ.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recherche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Barre de recherché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67" y="4356624"/>
            <a:ext cx="1010856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3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d’email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2" y="4251482"/>
            <a:ext cx="8702675" cy="160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4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mot de passe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52" y="4258076"/>
            <a:ext cx="9408795" cy="1710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d’url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URL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12" y="4199021"/>
            <a:ext cx="101758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4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nombre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2" y="4362250"/>
            <a:ext cx="10252075" cy="163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7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numéro de téléphone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Téléphone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5" y="4286941"/>
            <a:ext cx="10344150" cy="175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2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curseur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 entre 0 et 10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”0”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”10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77" y="4521249"/>
            <a:ext cx="8983345" cy="166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9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langages du front-end : le html et le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530109" y="2984055"/>
            <a:ext cx="5080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page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965585"/>
            <a:ext cx="5080699" cy="3678303"/>
          </a:xfrm>
        </p:spPr>
        <p:txBody>
          <a:bodyPr/>
          <a:lstStyle/>
          <a:p>
            <a:r>
              <a:rPr lang="fr-FR" dirty="0" smtClean="0"/>
              <a:t>Rôle du HTML : définir la structure de la page web</a:t>
            </a:r>
          </a:p>
          <a:p>
            <a:r>
              <a:rPr lang="fr-FR" dirty="0" smtClean="0"/>
              <a:t>Permet de diviser la page en sections, créer une entête, un pied de page, des paragraphes, des images…</a:t>
            </a:r>
          </a:p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r="51970"/>
          <a:stretch/>
        </p:blipFill>
        <p:spPr>
          <a:xfrm>
            <a:off x="2198252" y="2081716"/>
            <a:ext cx="1339273" cy="17101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8257306" y="2081716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Quelle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”#000000”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0" y="4440543"/>
            <a:ext cx="9337040" cy="180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2315594"/>
            <a:ext cx="8355330" cy="370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54150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Combien d’heure de sport faites-vous par semaine en moyenne ?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Moins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2h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3h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53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Le même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pour tous les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seule variable pour tous les éléments car formulaire à </a:t>
            </a:r>
            <a:r>
              <a:rPr lang="fr-FR" u="sng" dirty="0" smtClean="0"/>
              <a:t>choix unique</a:t>
            </a:r>
          </a:p>
          <a:p>
            <a:r>
              <a:rPr lang="fr-FR" dirty="0" smtClean="0"/>
              <a:t>Un 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attribue une valeur à la variable lorsque la case est cochée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10" y="4022449"/>
            <a:ext cx="10114280" cy="168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782130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uel type de vidéo YouTube regardez-vous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Divertissement et humour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Tuto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beauté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vidéo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833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Un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variable par élément car formulaire à </a:t>
            </a:r>
            <a:r>
              <a:rPr lang="fr-FR" u="sng" dirty="0" smtClean="0"/>
              <a:t>choix multiples</a:t>
            </a:r>
          </a:p>
          <a:p>
            <a:r>
              <a:rPr lang="fr-FR" dirty="0" smtClean="0"/>
              <a:t>Pas besoin d’attribut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puisqu’une variable différente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5" y="3934550"/>
            <a:ext cx="8459470" cy="201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7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&lt;select&gt;&lt;/select&gt;</a:t>
            </a:r>
          </a:p>
          <a:p>
            <a:r>
              <a:rPr lang="fr-FR" dirty="0" smtClean="0"/>
              <a:t>Balises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&lt;option&gt;&lt;/option&gt;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une par choix possible dans la liste déroulante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premier choix est sélectionné par défaut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"post"</a:t>
            </a:r>
            <a:r>
              <a:rPr lang="en-GB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" y="3011718"/>
            <a:ext cx="10197465" cy="220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1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Classer les choix par catégories :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europeen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"asiatique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"mandarin"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mandarin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"japonais"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japonais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27" y="2840265"/>
            <a:ext cx="8653145" cy="295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: un langage a balise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utilise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ouvrante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fermante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entre les deux se trouve le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contenu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balise ouvrante&gt;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Arial" panose="020B0604020202020204" pitchFamily="34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Arial" panose="020B0604020202020204" pitchFamily="34" charset="0"/>
              </a:rPr>
              <a:t> : Le paragraphe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Ceci est un paragraphe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également des balises orphelines : des balises qui s’ouvrent et se ferment en même temps, sans contenu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 le retour à la ligne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marL="0" indent="0">
              <a:buNone/>
            </a:pPr>
            <a:endParaRPr lang="fr-FR" sz="16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ajouter des attributs à une balise pour rajouter des informations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ouvrante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attribut1=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"valeur1"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attribut2=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"valeur2"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l’image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600" b="1" i="1" cap="small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"mon_image.jpg" 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sz="16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zone de texte multi-ligne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86620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"commentaire"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Laissez un commentaire si vous le souhaitez 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627793"/>
            <a:ext cx="9022080" cy="16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673352"/>
            <a:ext cx="10825717" cy="555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Sondage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&lt;/legend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Combien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d’heure de sport faites-vous par semaine en moyenne ?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Moins de 2h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"3h_4h"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3h et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22612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Créer un encadré autour des formulaire :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dirty="0" smtClean="0"/>
              <a:t>Mettre un titre à l’encadré : </a:t>
            </a:r>
            <a:r>
              <a:rPr lang="fr-FR" dirty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42" y="3383280"/>
            <a:ext cx="9225915" cy="25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8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l’entête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entête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76" y="2747470"/>
            <a:ext cx="7599045" cy="394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pied de page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pied de page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38" y="2761052"/>
            <a:ext cx="7410324" cy="391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section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d’une section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89" y="2798064"/>
            <a:ext cx="7960551" cy="383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l’article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article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90" y="2771648"/>
            <a:ext cx="7195820" cy="382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les informations complémentaires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trouvent les informations annexes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59" y="2744422"/>
            <a:ext cx="7396480" cy="39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division de contenu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conteneur quelconque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8"/>
          <a:stretch/>
        </p:blipFill>
        <p:spPr bwMode="auto">
          <a:xfrm>
            <a:off x="2393315" y="2714752"/>
            <a:ext cx="740537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8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modèle des boîtes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-15792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conteneurs sont emboitables les uns dans les autres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2502916"/>
            <a:ext cx="57658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générale d’une page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le document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</a:t>
            </a:r>
            <a:b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	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code HTML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&lt;head&gt;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ntête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 :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informations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pour le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&lt;meta 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charset=</a:t>
            </a:r>
            <a:r>
              <a:rPr lang="en-US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“utf-8”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		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navigateur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&lt;title&gt;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&lt;/head&gt;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corps de la page :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HTML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lui-même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5858799"/>
            <a:ext cx="10918081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Cette structure de base est toujours la même : à apprendre par cœur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9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bonnes pratiques pour le html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396559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Utiliser le HTML pour définir la structure de la page et rien d’autre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montrer qu’une expression est très importante et pas pour mettre en gras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 pas hésiter à commenter son code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bonnes balises au bon endroit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le contenu d’un article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&lt;article&gt;&lt;/article&gt;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pas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des photos, vidéos, musiques libres de droit !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de lancer des musiques et de vidéos automatiquement ! Attention aussi au fait de les lancer en boucle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crire du texte dans un paragraphe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&lt;p&gt;&lt;/p&gt;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ou dans un label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29617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</a:t>
            </a:r>
            <a:r>
              <a:rPr lang="en-US" sz="2500" dirty="0" err="1" smtClean="0">
                <a:solidFill>
                  <a:schemeClr val="bg1"/>
                </a:solidFill>
              </a:rPr>
              <a:t>gestionnaire</a:t>
            </a:r>
            <a:r>
              <a:rPr lang="en-US" sz="2500" dirty="0" smtClean="0">
                <a:solidFill>
                  <a:schemeClr val="bg1"/>
                </a:solidFill>
              </a:rPr>
              <a:t> de version </a:t>
            </a:r>
            <a:r>
              <a:rPr lang="en-US" sz="2500" dirty="0" err="1" smtClean="0">
                <a:solidFill>
                  <a:schemeClr val="bg1"/>
                </a:solidFill>
              </a:rPr>
              <a:t>git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42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https://www.wooclap.com/HTML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les problèmes de travail en équipe :</a:t>
            </a:r>
          </a:p>
          <a:p>
            <a:pPr lvl="1"/>
            <a:r>
              <a:rPr lang="fr-FR" dirty="0" smtClean="0"/>
              <a:t>Gérer les accès concurrents au même fichier : modification du même fichier au même moment par deux développeurs différents</a:t>
            </a:r>
          </a:p>
          <a:p>
            <a:pPr lvl="1"/>
            <a:r>
              <a:rPr lang="fr-FR" dirty="0" smtClean="0"/>
              <a:t>Ajouter de nouveaux fichiers</a:t>
            </a:r>
          </a:p>
          <a:p>
            <a:pPr lvl="1"/>
            <a:r>
              <a:rPr lang="fr-FR" dirty="0" smtClean="0"/>
              <a:t>Conserver l’historique des modifications</a:t>
            </a:r>
          </a:p>
          <a:p>
            <a:pPr lvl="1"/>
            <a:r>
              <a:rPr lang="fr-FR" dirty="0" smtClean="0"/>
              <a:t>Eviter les régressions et revenir en arrière le cas échéant</a:t>
            </a:r>
          </a:p>
          <a:p>
            <a:pPr lvl="1"/>
            <a:r>
              <a:rPr lang="fr-FR" dirty="0" smtClean="0"/>
              <a:t>Pouvoir faire des tests sur le code sans prendre le risque d’endommager les fonctionnalités existantes</a:t>
            </a:r>
          </a:p>
          <a:p>
            <a:pPr lvl="1"/>
            <a:r>
              <a:rPr lang="fr-FR" dirty="0" smtClean="0"/>
              <a:t>Eviter l’empilement de plusieurs versions de fichiers (Rapport.txt, RapportV2.txt, RapportFinal.txt, …)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8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gérer tous ces problèmes : gestionnaire de version </a:t>
            </a:r>
          </a:p>
          <a:p>
            <a:r>
              <a:rPr lang="fr-FR" dirty="0" smtClean="0"/>
              <a:t>Les plus connus : Subversion (SVN) et Git</a:t>
            </a:r>
          </a:p>
          <a:p>
            <a:r>
              <a:rPr lang="fr-FR" dirty="0" smtClean="0"/>
              <a:t>Pratique pour le travail à plusieurs mais aussi seul : garder l’historique des modifications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2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git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6" y="1931488"/>
            <a:ext cx="4541494" cy="4284585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03804" y="6216073"/>
            <a:ext cx="4618881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fr-FR" dirty="0" smtClean="0"/>
              <a:t>Schéma issu du cours de Git d’</a:t>
            </a:r>
            <a:r>
              <a:rPr lang="fr-FR" dirty="0" err="1" smtClean="0"/>
              <a:t>OpenClassrooms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0" y="2180496"/>
            <a:ext cx="55148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Lorsqu’une nouvelle fonctionnalité est terminée, développeur envoie les modifications sur le serveur</a:t>
            </a:r>
          </a:p>
          <a:p>
            <a:r>
              <a:rPr lang="fr-FR" dirty="0" smtClean="0"/>
              <a:t>Ses collègues récupèrent les modifications sur le serveur</a:t>
            </a:r>
            <a:endParaRPr lang="fr-FR" dirty="0"/>
          </a:p>
          <a:p>
            <a:r>
              <a:rPr lang="fr-FR" dirty="0" smtClean="0"/>
              <a:t>Modifications en local donc pas de problèmes d’accès concurrent</a:t>
            </a:r>
          </a:p>
        </p:txBody>
      </p:sp>
    </p:spTree>
    <p:extLst>
      <p:ext uri="{BB962C8B-B14F-4D97-AF65-F5344CB8AC3E}">
        <p14:creationId xmlns:p14="http://schemas.microsoft.com/office/powerpoint/2010/main" val="12888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133578"/>
            <a:ext cx="11029615" cy="3678303"/>
          </a:xfrm>
        </p:spPr>
        <p:txBody>
          <a:bodyPr/>
          <a:lstStyle/>
          <a:p>
            <a:r>
              <a:rPr lang="fr-FR" dirty="0" smtClean="0"/>
              <a:t>Créer un projet, rentrer dans ce dossier puis l’initialiser : </a:t>
            </a:r>
          </a:p>
          <a:p>
            <a:pPr marL="0" indent="0">
              <a:buNone/>
            </a:pP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0052" b="75098"/>
          <a:stretch/>
        </p:blipFill>
        <p:spPr>
          <a:xfrm>
            <a:off x="2516852" y="3717549"/>
            <a:ext cx="7158296" cy="2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671757"/>
            <a:ext cx="11029615" cy="3678303"/>
          </a:xfrm>
        </p:spPr>
        <p:txBody>
          <a:bodyPr/>
          <a:lstStyle/>
          <a:p>
            <a:r>
              <a:rPr lang="fr-FR" dirty="0" smtClean="0"/>
              <a:t>On ajoute le fichier suivant au projet :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6293" r="65175" b="46280"/>
          <a:stretch/>
        </p:blipFill>
        <p:spPr>
          <a:xfrm>
            <a:off x="3729807" y="2796045"/>
            <a:ext cx="4732385" cy="36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Connaitre le statut de ses fichiers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881723"/>
            <a:ext cx="11029615" cy="4925476"/>
          </a:xfrm>
        </p:spPr>
        <p:txBody>
          <a:bodyPr/>
          <a:lstStyle/>
          <a:p>
            <a:r>
              <a:rPr lang="fr-FR" dirty="0" smtClean="0"/>
              <a:t>Vérifier l’état des fichiers du </a:t>
            </a:r>
            <a:r>
              <a:rPr lang="fr-FR" dirty="0" err="1" smtClean="0"/>
              <a:t>repository</a:t>
            </a:r>
            <a:r>
              <a:rPr lang="fr-FR" dirty="0" smtClean="0"/>
              <a:t>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Un fichier non traqué (non connu par le </a:t>
            </a:r>
            <a:r>
              <a:rPr lang="fr-FR" dirty="0" err="1" smtClean="0">
                <a:cs typeface="Courier New" panose="02070309020205020404" pitchFamily="49" charset="0"/>
              </a:rPr>
              <a:t>repository</a:t>
            </a:r>
            <a:r>
              <a:rPr lang="fr-FR" dirty="0" smtClean="0"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55860" b="71264"/>
          <a:stretch/>
        </p:blipFill>
        <p:spPr>
          <a:xfrm>
            <a:off x="2452303" y="2904885"/>
            <a:ext cx="7287393" cy="26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Soumettre des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241938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cela il faut créer un commit :</a:t>
            </a:r>
          </a:p>
          <a:p>
            <a:pPr lvl="1"/>
            <a:r>
              <a:rPr lang="fr-FR" dirty="0" smtClean="0"/>
              <a:t>Ajouter des fichiers au commit :</a:t>
            </a:r>
          </a:p>
          <a:p>
            <a:pPr marL="324000" lvl="1" indent="0">
              <a:buNone/>
            </a:pPr>
            <a:r>
              <a:rPr lang="fr-FR" dirty="0" smtClean="0"/>
              <a:t>	 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code.html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(ajoute tous les fichiers modifiés)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Commiter</a:t>
            </a:r>
            <a:r>
              <a:rPr lang="fr-FR" dirty="0" smtClean="0"/>
              <a:t> » avec un message explicite !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git commit –m </a:t>
            </a:r>
            <a:r>
              <a:rPr lang="fr-FR" sz="1600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"fonctionnalité salut"</a:t>
            </a:r>
            <a:endParaRPr lang="fr-FR" sz="16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754" b="73883"/>
          <a:stretch/>
        </p:blipFill>
        <p:spPr>
          <a:xfrm>
            <a:off x="2690261" y="3901567"/>
            <a:ext cx="6811478" cy="2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commentaires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Commentaire : code qui a pour but de documenter le code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ceci est un commentaire --&gt;</a:t>
            </a: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	Nom du fichier : index.html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	Auteur : Fabien Simonet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	Date de création : 15/08/2019 --&gt;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Documenter le code quel que soit le langage utilisé, le vous du futur vous remerciera !!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6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4436" y="2532527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Commit modifie l’historique des modifications en local sur votre machine</a:t>
            </a:r>
          </a:p>
          <a:p>
            <a:r>
              <a:rPr lang="fr-FR" dirty="0" smtClean="0"/>
              <a:t>N’enregistre que les modifications apportées au projet</a:t>
            </a:r>
          </a:p>
          <a:p>
            <a:r>
              <a:rPr lang="fr-FR" dirty="0" smtClean="0"/>
              <a:t>Facile de revenir en arrière en cas de régression car le serveur n’est pas impacté</a:t>
            </a:r>
          </a:p>
          <a:p>
            <a:r>
              <a:rPr lang="fr-FR" dirty="0" smtClean="0"/>
              <a:t>Faire de petits commit pour faciliter le retour en arrière</a:t>
            </a:r>
          </a:p>
          <a:p>
            <a:r>
              <a:rPr lang="fr-FR" dirty="0" smtClean="0"/>
              <a:t>Faire des </a:t>
            </a:r>
            <a:r>
              <a:rPr lang="fr-FR" dirty="0" err="1" smtClean="0"/>
              <a:t>commits</a:t>
            </a:r>
            <a:r>
              <a:rPr lang="fr-FR" dirty="0" smtClean="0"/>
              <a:t> régulièrement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6" y="2532527"/>
            <a:ext cx="328658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436" y="2310854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Succession de </a:t>
            </a:r>
            <a:r>
              <a:rPr lang="fr-FR" dirty="0" err="1" smtClean="0"/>
              <a:t>commits</a:t>
            </a:r>
            <a:r>
              <a:rPr lang="fr-FR" dirty="0" smtClean="0"/>
              <a:t> avec un commit par fonctionnalité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950880"/>
            <a:ext cx="3397110" cy="4434456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165" y="620683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0436" y="454344"/>
            <a:ext cx="1061258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Pour voir afficher les modifications de son fichier par rapport à la version connue par l’historique des modifications (avant commit)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nomFichier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8388" b="64177"/>
          <a:stretch/>
        </p:blipFill>
        <p:spPr>
          <a:xfrm>
            <a:off x="3136173" y="2937915"/>
            <a:ext cx="5781108" cy="36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Pousser les modifications sur le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3756699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envoyer les </a:t>
            </a:r>
            <a:r>
              <a:rPr lang="fr-FR" dirty="0" err="1" smtClean="0"/>
              <a:t>commits</a:t>
            </a:r>
            <a:r>
              <a:rPr lang="fr-FR" dirty="0" smtClean="0"/>
              <a:t> sur le serveur :</a:t>
            </a:r>
          </a:p>
          <a:p>
            <a:pPr lvl="1"/>
            <a:r>
              <a:rPr lang="en-US" dirty="0" err="1" smtClean="0"/>
              <a:t>Récupérer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dernière</a:t>
            </a:r>
            <a:r>
              <a:rPr lang="en-US" dirty="0"/>
              <a:t> version du repository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pull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pull</a:t>
            </a:r>
            <a:endParaRPr lang="en-US" dirty="0"/>
          </a:p>
          <a:p>
            <a:pPr lvl="1"/>
            <a:r>
              <a:rPr lang="en-US" dirty="0" err="1"/>
              <a:t>Envoyer</a:t>
            </a:r>
            <a:r>
              <a:rPr lang="en-US" dirty="0"/>
              <a:t> les modification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push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push</a:t>
            </a:r>
          </a:p>
          <a:p>
            <a:endParaRPr lang="fr-FR" dirty="0" smtClean="0"/>
          </a:p>
          <a:p>
            <a:r>
              <a:rPr lang="fr-FR" dirty="0" smtClean="0"/>
              <a:t>Ne push sur le serveur qu’un code qui fonctionne !!!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Faire environ un push par jour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Moins souvent car une fois sur le serveur c’est plus pénible de revenir en arrière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pousser le commit sur le serveur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281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Ne push sur le serveur qu’un code qui fonctionne !!!</a:t>
            </a:r>
            <a:endParaRPr lang="en-US" dirty="0" smtClean="0"/>
          </a:p>
          <a:p>
            <a:r>
              <a:rPr lang="en-US" dirty="0" smtClean="0"/>
              <a:t>Attention !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en-US" dirty="0" smtClean="0"/>
              <a:t> que </a:t>
            </a:r>
            <a:r>
              <a:rPr lang="fr-FR" dirty="0" smtClean="0"/>
              <a:t>le</a:t>
            </a:r>
            <a:r>
              <a:rPr lang="en-US" dirty="0" smtClean="0"/>
              <a:t> commit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publié</a:t>
            </a:r>
            <a:r>
              <a:rPr lang="en-US" dirty="0" smtClean="0"/>
              <a:t> sur le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beaucoup plus </a:t>
            </a:r>
            <a:r>
              <a:rPr lang="en-US" dirty="0" err="1" smtClean="0"/>
              <a:t>compliqué</a:t>
            </a:r>
            <a:r>
              <a:rPr lang="en-US" dirty="0" smtClean="0"/>
              <a:t> de </a:t>
            </a:r>
            <a:r>
              <a:rPr lang="en-US" dirty="0" err="1" smtClean="0"/>
              <a:t>revenir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arrière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de </a:t>
            </a:r>
            <a:r>
              <a:rPr lang="en-US" dirty="0" err="1" smtClean="0"/>
              <a:t>problème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Un push par jour à </a:t>
            </a:r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près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Récupérer un projet déjà existant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"URL du projet"</a:t>
            </a:r>
          </a:p>
          <a:p>
            <a:pPr marL="0" indent="0">
              <a:buNone/>
            </a:pPr>
            <a:endParaRPr lang="fr-FR" b="1" i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+mj-lt"/>
                <a:cs typeface="Courier New" panose="02070309020205020404" pitchFamily="49" charset="0"/>
              </a:rPr>
              <a:t>Pour récupérer ce cours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fr-FR" b="1" i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/Web-Formation-2019.git"</a:t>
            </a:r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77" y="1902691"/>
            <a:ext cx="1950478" cy="441108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0" y="6209862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179127" y="2180496"/>
            <a:ext cx="5431680" cy="455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Font typeface="Wingdings 2" panose="05020102010507070707" pitchFamily="18" charset="2"/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En général au minimum deux branches : une branche </a:t>
            </a:r>
            <a:r>
              <a:rPr lang="fr-FR" dirty="0" err="1" smtClean="0"/>
              <a:t>prod</a:t>
            </a:r>
            <a:r>
              <a:rPr lang="fr-FR" dirty="0" smtClean="0"/>
              <a:t> et une branche </a:t>
            </a:r>
            <a:r>
              <a:rPr lang="fr-FR" dirty="0" err="1" smtClean="0"/>
              <a:t>dev</a:t>
            </a:r>
            <a:endParaRPr lang="fr-FR" dirty="0" smtClean="0"/>
          </a:p>
          <a:p>
            <a:r>
              <a:rPr lang="fr-FR" dirty="0" smtClean="0"/>
              <a:t>Branche </a:t>
            </a:r>
            <a:r>
              <a:rPr lang="fr-FR" dirty="0" err="1" smtClean="0"/>
              <a:t>prod</a:t>
            </a:r>
            <a:r>
              <a:rPr lang="fr-FR" dirty="0" smtClean="0"/>
              <a:t> : version du logiciel disponible pour l’utilisateur = en production</a:t>
            </a:r>
          </a:p>
          <a:p>
            <a:r>
              <a:rPr lang="fr-FR" dirty="0" smtClean="0"/>
              <a:t>Branche </a:t>
            </a:r>
            <a:r>
              <a:rPr lang="fr-FR" dirty="0" err="1" smtClean="0"/>
              <a:t>dev</a:t>
            </a:r>
            <a:r>
              <a:rPr lang="fr-FR" dirty="0" smtClean="0"/>
              <a:t> : versions du logiciel dont de nouvelles fonctionnalités sont en cours de développement = en développement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099845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Créer une nouvelle branche : 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/>
          </a:p>
          <a:p>
            <a:r>
              <a:rPr lang="fr-FR" dirty="0" smtClean="0"/>
              <a:t>Passer d’une branche à une autre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438" b="75965"/>
          <a:stretch/>
        </p:blipFill>
        <p:spPr>
          <a:xfrm>
            <a:off x="2661386" y="4100034"/>
            <a:ext cx="6869228" cy="24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481009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Mettre à jour une branche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rebase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4" y="1937104"/>
            <a:ext cx="5736480" cy="4300600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4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813517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Fusionner deux branches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Aller sur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Faire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merge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avec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nouveau_bouton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smtClean="0"/>
              <a:t>	 	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0" y="1897813"/>
            <a:ext cx="5106266" cy="4341062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4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titres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302" y="1208148"/>
            <a:ext cx="6761717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est méga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super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h3&gt;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h4&gt;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moyennement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&lt;/h4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h5&gt;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n’est pas vraiment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&lt;/h5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h6&gt;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n’est pas du tout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&lt;/h6&gt;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2" y="3806655"/>
            <a:ext cx="7078777" cy="278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7715388" y="2449320"/>
            <a:ext cx="4024729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Six niveaux de titre du plus important au moins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20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dans un projet à plusieurs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73" y="2181225"/>
            <a:ext cx="8703054" cy="3678238"/>
          </a:xfrm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406401" y="6209827"/>
            <a:ext cx="10945796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6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Ignorer des fichiers : .</a:t>
            </a:r>
            <a:r>
              <a:rPr lang="fr-FR" dirty="0" err="1" smtClean="0"/>
              <a:t>gitignore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55083" y="850459"/>
            <a:ext cx="11029615" cy="3678303"/>
          </a:xfrm>
        </p:spPr>
        <p:txBody>
          <a:bodyPr/>
          <a:lstStyle/>
          <a:p>
            <a:r>
              <a:rPr lang="fr-FR" dirty="0" smtClean="0"/>
              <a:t>Pour ignorer des fichiers à commit : les ajouter dans un fichier .</a:t>
            </a:r>
            <a:r>
              <a:rPr lang="fr-FR" dirty="0" err="1" smtClean="0"/>
              <a:t>gitignore</a:t>
            </a:r>
            <a:r>
              <a:rPr lang="fr-FR" dirty="0" smtClean="0"/>
              <a:t> à la racine du projet</a:t>
            </a:r>
          </a:p>
          <a:p>
            <a:r>
              <a:rPr lang="fr-FR" dirty="0" smtClean="0"/>
              <a:t>On enlève généralement tous les fichiers temporaires </a:t>
            </a:r>
          </a:p>
          <a:p>
            <a:pPr marL="0" indent="0">
              <a:buNone/>
            </a:pPr>
            <a:r>
              <a:rPr lang="fr-FR" dirty="0" smtClean="0"/>
              <a:t>=&gt; Ajouter la ligne suivante au fichier .</a:t>
            </a:r>
            <a:r>
              <a:rPr lang="fr-FR" dirty="0" err="1" smtClean="0"/>
              <a:t>gitignore</a:t>
            </a:r>
            <a:r>
              <a:rPr lang="fr-FR" dirty="0" smtClean="0"/>
              <a:t>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Plateforme d’hébergement et de gestion de développement logiciel basée sur git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err="1" smtClean="0"/>
              <a:t>Gitlab</a:t>
            </a:r>
            <a:endParaRPr lang="fr-FR" dirty="0" smtClean="0"/>
          </a:p>
          <a:p>
            <a:pPr lvl="1"/>
            <a:r>
              <a:rPr lang="fr-FR" dirty="0" err="1" smtClean="0"/>
              <a:t>Bitbucket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“Réseau social du développeur”</a:t>
            </a:r>
          </a:p>
          <a:p>
            <a:r>
              <a:rPr lang="fr-FR" dirty="0" smtClean="0"/>
              <a:t>Profil avec tous ses projets =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r>
              <a:rPr lang="fr-FR" dirty="0" smtClean="0"/>
              <a:t>Les projets postés sont Open Source : liberté de réutiliser les projets des autres pour ses besoins ou d’améliorer un projet existant</a:t>
            </a:r>
          </a:p>
          <a:p>
            <a:r>
              <a:rPr lang="fr-FR" dirty="0" smtClean="0"/>
              <a:t>Par défaut, projets en </a:t>
            </a:r>
            <a:r>
              <a:rPr lang="fr-FR" dirty="0" err="1" smtClean="0"/>
              <a:t>readonly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9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profil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632" y="2005735"/>
            <a:ext cx="9458735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</a:t>
            </a:r>
            <a:r>
              <a:rPr lang="fr-FR" dirty="0" err="1" smtClean="0"/>
              <a:t>repositories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4" y="2050271"/>
            <a:ext cx="9445491" cy="45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détails d’un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628073" y="1920241"/>
            <a:ext cx="10962792" cy="51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récupérer l’url du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816"/>
          <a:stretch/>
        </p:blipFill>
        <p:spPr>
          <a:xfrm>
            <a:off x="664669" y="1968008"/>
            <a:ext cx="10862662" cy="52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CSS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409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</a:t>
            </a:r>
            <a:r>
              <a:rPr lang="fr-FR" sz="2500" smtClean="0">
                <a:solidFill>
                  <a:srgbClr val="0070C0"/>
                </a:solidFill>
              </a:rPr>
              <a:t>://www.wooclap.com/GIT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du rôle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984055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forme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5375563" y="2238734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596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1099</TotalTime>
  <Words>4034</Words>
  <Application>Microsoft Office PowerPoint</Application>
  <PresentationFormat>Grand écran</PresentationFormat>
  <Paragraphs>639</Paragraphs>
  <Slides>123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123</vt:i4>
      </vt:variant>
    </vt:vector>
  </HeadingPairs>
  <TitlesOfParts>
    <vt:vector size="131" baseType="lpstr">
      <vt:lpstr>Arial</vt:lpstr>
      <vt:lpstr>Courier New</vt:lpstr>
      <vt:lpstr>Gill Sans MT</vt:lpstr>
      <vt:lpstr>Gill Sans MT (Corps)</vt:lpstr>
      <vt:lpstr>Symbol</vt:lpstr>
      <vt:lpstr>Times New Roman</vt:lpstr>
      <vt:lpstr>Wingdings 2</vt:lpstr>
      <vt:lpstr>Dividende</vt:lpstr>
      <vt:lpstr>COURS DE WEB</vt:lpstr>
      <vt:lpstr>Fonctionnement d’un site internet</vt:lpstr>
      <vt:lpstr>Fonctionnement d’un site internet</vt:lpstr>
      <vt:lpstr>Front-end</vt:lpstr>
      <vt:lpstr>Les deux langages du front-end : le html et le css</vt:lpstr>
      <vt:lpstr>HTML : un langage a balise</vt:lpstr>
      <vt:lpstr>Structure générale d’une page HTML</vt:lpstr>
      <vt:lpstr>Les commentaires</vt:lpstr>
      <vt:lpstr>Manipulation de texte : les titres</vt:lpstr>
      <vt:lpstr>Manipulation de texte : les paragraphes</vt:lpstr>
      <vt:lpstr>Manipulation de texte : les paragraphes</vt:lpstr>
      <vt:lpstr>Manipulation de texte : les paragraphes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Les listes</vt:lpstr>
      <vt:lpstr>Les listes : LES listes a puce</vt:lpstr>
      <vt:lpstr>Les listes : LES listes ordonnées</vt:lpstr>
      <vt:lpstr>Les tableaux</vt:lpstr>
      <vt:lpstr>Les liens</vt:lpstr>
      <vt:lpstr>Les liens vers les pages d’un autre site</vt:lpstr>
      <vt:lpstr>Les liens vers les pages d’un autre site</vt:lpstr>
      <vt:lpstr>Les liens ABSOLUS</vt:lpstr>
      <vt:lpstr>Les liens vers une autre page de notre site</vt:lpstr>
      <vt:lpstr>Les liens relatifs</vt:lpstr>
      <vt:lpstr>Les liens au sein de la même page : les ancres</vt:lpstr>
      <vt:lpstr>Les liens au sein de la même page : les ancres</vt:lpstr>
      <vt:lpstr>Les liens au sein de la même page : les ancres</vt:lpstr>
      <vt:lpstr>Les médias : l’image</vt:lpstr>
      <vt:lpstr>Les médias : le son</vt:lpstr>
      <vt:lpstr>Les médias : le son</vt:lpstr>
      <vt:lpstr>Les médias : la vidéo</vt:lpstr>
      <vt:lpstr>Les médias : les figures</vt:lpstr>
      <vt:lpstr>Les médias : les figures</vt:lpstr>
      <vt:lpstr>Les formulaires</vt:lpstr>
      <vt:lpstr>Les formulaires</vt:lpstr>
      <vt:lpstr>Les champs de saisie</vt:lpstr>
      <vt:lpstr>Les champs de saisie : le champ de texte</vt:lpstr>
      <vt:lpstr>Les champs de saisie : le label</vt:lpstr>
      <vt:lpstr>Les champs de saisie : le label</vt:lpstr>
      <vt:lpstr>Les champs de saisie : le champ de texte</vt:lpstr>
      <vt:lpstr>Les champs de saisie : le champ de recherche</vt:lpstr>
      <vt:lpstr>Les champs de saisie : le champ d’email</vt:lpstr>
      <vt:lpstr>Les champs de saisie : le champ de mot de passe</vt:lpstr>
      <vt:lpstr>Les champs de saisie : le champ d’url</vt:lpstr>
      <vt:lpstr>Les champs de saisie : le champ de nombre</vt:lpstr>
      <vt:lpstr>Les champs de saisie : le champ numéro de téléphone</vt:lpstr>
      <vt:lpstr>Les champs de saisie : le curseur</vt:lpstr>
      <vt:lpstr>Les champs de saisie : la palette de couleur</vt:lpstr>
      <vt:lpstr>Les champs de saisie : la palette de couleur</vt:lpstr>
      <vt:lpstr>Les champs de saisie : le formulaire à choix unique</vt:lpstr>
      <vt:lpstr>Les champs de saisie : le formulaire à choix unique</vt:lpstr>
      <vt:lpstr>Les champs de saisie : le formulaire à choix multiples</vt:lpstr>
      <vt:lpstr>Les champs de saisie : le formulaire à choix multiples</vt:lpstr>
      <vt:lpstr>Les champs de saisie : la liste déroulante</vt:lpstr>
      <vt:lpstr>Les champs de saisie : la liste déroulante</vt:lpstr>
      <vt:lpstr>Les champs de saisie : la liste déroulante</vt:lpstr>
      <vt:lpstr>Les champs de saisie : la liste déroulante</vt:lpstr>
      <vt:lpstr>Les champs de saisie : la zone de texte multi-ligne</vt:lpstr>
      <vt:lpstr>Les champs de saisie : le FieldSET</vt:lpstr>
      <vt:lpstr>Les champs de saisie : le FieldSET</vt:lpstr>
      <vt:lpstr>Les conteneurs : l’entête</vt:lpstr>
      <vt:lpstr>Les conteneurs : le pied de page</vt:lpstr>
      <vt:lpstr>Les conteneurs : la section</vt:lpstr>
      <vt:lpstr>Les conteneurs : l’article</vt:lpstr>
      <vt:lpstr>Les conteneurs : les informations complémentaires</vt:lpstr>
      <vt:lpstr>Les conteneurs : la division de contenu</vt:lpstr>
      <vt:lpstr>Les conteneurs : le modèle des boîtes</vt:lpstr>
      <vt:lpstr>Les bonnes pratiques pour le html</vt:lpstr>
      <vt:lpstr>COURS DE WEB</vt:lpstr>
      <vt:lpstr>Wooclap !</vt:lpstr>
      <vt:lpstr>Qu’est-ce qu’un gestionnaire de version ?</vt:lpstr>
      <vt:lpstr>Qu’est-ce qu’un gestionnaire de version ?</vt:lpstr>
      <vt:lpstr>Fonctionnement de git</vt:lpstr>
      <vt:lpstr>Créer un repository git </vt:lpstr>
      <vt:lpstr>Créer un repository git </vt:lpstr>
      <vt:lpstr>Connaitre le statut de ses fichiers</vt:lpstr>
      <vt:lpstr>Soumettre des modifications</vt:lpstr>
      <vt:lpstr>Fonctionnalités de git : le commit</vt:lpstr>
      <vt:lpstr>Fonctionnalités de git : le commit</vt:lpstr>
      <vt:lpstr>Afficher les modifications</vt:lpstr>
      <vt:lpstr>Pousser les modifications sur le serveur</vt:lpstr>
      <vt:lpstr>Fonctionnalités de git : pousser le commit sur le serveur</vt:lpstr>
      <vt:lpstr>Fonctionnalités de git</vt:lpstr>
      <vt:lpstr>Les branches</vt:lpstr>
      <vt:lpstr>Les branches</vt:lpstr>
      <vt:lpstr>Les branches</vt:lpstr>
      <vt:lpstr>Les branches</vt:lpstr>
      <vt:lpstr>Git dans un projet à plusieurs</vt:lpstr>
      <vt:lpstr>Ignorer des fichiers : .gitignore</vt:lpstr>
      <vt:lpstr>github</vt:lpstr>
      <vt:lpstr>Github : profil</vt:lpstr>
      <vt:lpstr>Github : repositories</vt:lpstr>
      <vt:lpstr>Github : détails d’un repository</vt:lpstr>
      <vt:lpstr>Github : récupérer l’url du repository</vt:lpstr>
      <vt:lpstr>COURS DE WEB</vt:lpstr>
      <vt:lpstr>Wooclap !</vt:lpstr>
      <vt:lpstr>Rappel du rôle du css</vt:lpstr>
      <vt:lpstr>Principes de bases du css</vt:lpstr>
      <vt:lpstr>Principes de bases du css</vt:lpstr>
      <vt:lpstr>Trois manières d’écrire du code css</vt:lpstr>
      <vt:lpstr>Ecrire dans une balise HTML avec l’attribut style</vt:lpstr>
      <vt:lpstr>Ecrire dans l’entête du fichier html</vt:lpstr>
      <vt:lpstr>Ecrire dans un fichier séparé : une feuille de style</vt:lpstr>
      <vt:lpstr>Ecrire dans un fichier séparé : une feuille de style</vt:lpstr>
      <vt:lpstr>Les différents types de sélecteurs : la balise html</vt:lpstr>
      <vt:lpstr>Les différents types de sélecteurs : les identifiants</vt:lpstr>
      <vt:lpstr>Les différents types de sélecteurs : les classes</vt:lpstr>
      <vt:lpstr>Les différents types de sélecteurs : la balise &lt;span&gt;&lt;/span&gt;</vt:lpstr>
      <vt:lpstr>Les différents types de sélecteurs : la balise &lt;span&gt;&lt;/span&gt;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commentaires</vt:lpstr>
      <vt:lpstr>La couleur</vt:lpstr>
      <vt:lpstr>La couleur : désigner par le nom</vt:lpstr>
      <vt:lpstr>La couleur : la notation hexadécimale</vt:lpstr>
      <vt:lpstr>La couleur : la notation RGB</vt:lpstr>
      <vt:lpstr>Le fond de page : la couleur de fond</vt:lpstr>
      <vt:lpstr>Le fond de page : l’image de fond</vt:lpstr>
      <vt:lpstr>Le fond de page : l’image de fond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WEB</dc:title>
  <dc:creator>fsimonet63@gmail.com</dc:creator>
  <cp:lastModifiedBy>fsimonet63@gmail.com</cp:lastModifiedBy>
  <cp:revision>568</cp:revision>
  <dcterms:created xsi:type="dcterms:W3CDTF">2019-09-24T08:20:47Z</dcterms:created>
  <dcterms:modified xsi:type="dcterms:W3CDTF">2019-10-09T11:30:50Z</dcterms:modified>
</cp:coreProperties>
</file>